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9" d="100"/>
          <a:sy n="79" d="100"/>
        </p:scale>
        <p:origin x="-84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printerSettings" Target="printerSettings/printerSettings1.bin"/><Relationship Id="rId38" Type="http://schemas.openxmlformats.org/officeDocument/2006/relationships/presProps" Target="presProps.xml"/><Relationship Id="rId39" Type="http://schemas.openxmlformats.org/officeDocument/2006/relationships/viewProps" Target="viewProps.xml"/><Relationship Id="rId40" Type="http://schemas.openxmlformats.org/officeDocument/2006/relationships/theme" Target="theme/theme1.xml"/><Relationship Id="rId4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328166" y="1295400"/>
            <a:ext cx="6487668" cy="3152887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/>
          <a:p>
            <a: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</a:pPr>
            <a:endParaRPr sz="3200" kern="12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1" y="1523999"/>
            <a:ext cx="6498158" cy="172486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299012"/>
            <a:ext cx="6498159" cy="91664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E0CA8-2E4A-AF49-9EE5-6BE7E1246E2E}" type="datetimeFigureOut">
              <a:rPr lang="en-US" smtClean="0"/>
              <a:t>1/9/14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E9BCC-0AD7-EC41-93EB-E4F5588B5A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8" y="611872"/>
            <a:ext cx="4079545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8" y="1787856"/>
            <a:ext cx="4079545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E0CA8-2E4A-AF49-9EE5-6BE7E1246E2E}" type="datetimeFigureOut">
              <a:rPr lang="en-US" smtClean="0"/>
              <a:t>1/9/14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E9BCC-0AD7-EC41-93EB-E4F5588B5A4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090617" y="359392"/>
            <a:ext cx="36576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E0CA8-2E4A-AF49-9EE5-6BE7E1246E2E}" type="datetimeFigureOut">
              <a:rPr lang="en-US" smtClean="0"/>
              <a:t>1/9/14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E9BCC-0AD7-EC41-93EB-E4F5588B5A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9792" y="368301"/>
            <a:ext cx="1524000" cy="5575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274" y="368301"/>
            <a:ext cx="6689726" cy="55753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E0CA8-2E4A-AF49-9EE5-6BE7E1246E2E}" type="datetimeFigureOut">
              <a:rPr lang="en-US" smtClean="0"/>
              <a:t>1/9/14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E9BCC-0AD7-EC41-93EB-E4F5588B5A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E0CA8-2E4A-AF49-9EE5-6BE7E1246E2E}" type="datetimeFigureOut">
              <a:rPr lang="en-US" smtClean="0"/>
              <a:t>1/9/14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E9BCC-0AD7-EC41-93EB-E4F5588B5A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E0CA8-2E4A-AF49-9EE5-6BE7E1246E2E}" type="datetimeFigureOut">
              <a:rPr lang="en-US" smtClean="0"/>
              <a:t>1/9/14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E9BCC-0AD7-EC41-93EB-E4F5588B5A4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403144"/>
            <a:ext cx="8056563" cy="1362075"/>
          </a:xfrm>
        </p:spPr>
        <p:txBody>
          <a:bodyPr anchor="b" anchorCtr="0"/>
          <a:lstStyle>
            <a:lvl1pPr algn="ctr">
              <a:defRPr sz="46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3736005"/>
            <a:ext cx="8056563" cy="1500187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E0CA8-2E4A-AF49-9EE5-6BE7E1246E2E}" type="datetimeFigureOut">
              <a:rPr lang="en-US" smtClean="0"/>
              <a:t>1/9/14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E9BCC-0AD7-EC41-93EB-E4F5588B5A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5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071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E0CA8-2E4A-AF49-9EE5-6BE7E1246E2E}" type="datetimeFigureOut">
              <a:rPr lang="en-US" smtClean="0"/>
              <a:t>1/9/14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E9BCC-0AD7-EC41-93EB-E4F5588B5A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107576"/>
            <a:ext cx="8042276" cy="1336956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4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274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070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070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E0CA8-2E4A-AF49-9EE5-6BE7E1246E2E}" type="datetimeFigureOut">
              <a:rPr lang="en-US" smtClean="0"/>
              <a:t>1/9/14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E9BCC-0AD7-EC41-93EB-E4F5588B5A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E0CA8-2E4A-AF49-9EE5-6BE7E1246E2E}" type="datetimeFigureOut">
              <a:rPr lang="en-US" smtClean="0"/>
              <a:t>1/9/14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E9BCC-0AD7-EC41-93EB-E4F5588B5A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E0CA8-2E4A-AF49-9EE5-6BE7E1246E2E}" type="datetimeFigureOut">
              <a:rPr lang="en-US" smtClean="0"/>
              <a:t>1/9/14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E9BCC-0AD7-EC41-93EB-E4F5588B5A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611872"/>
            <a:ext cx="384048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824" y="368300"/>
            <a:ext cx="384048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9" y="1787856"/>
            <a:ext cx="3840480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E0CA8-2E4A-AF49-9EE5-6BE7E1246E2E}" type="datetimeFigureOut">
              <a:rPr lang="en-US" smtClean="0"/>
              <a:t>1/9/14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E9BCC-0AD7-EC41-93EB-E4F5588B5A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1600201"/>
            <a:ext cx="8042276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C45E0CA8-2E4A-AF49-9EE5-6BE7E1246E2E}" type="datetimeFigureOut">
              <a:rPr lang="en-US" smtClean="0"/>
              <a:t>1/9/14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458" y="6275668"/>
            <a:ext cx="48409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97906" y="6275668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fld id="{D96E9BCC-0AD7-EC41-93EB-E4F5588B5A4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9250" indent="-349250" algn="l" defTabSz="914400" rtl="0" eaLnBrk="1" latinLnBrk="0" hangingPunct="1">
        <a:spcBef>
          <a:spcPts val="2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2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96837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63650" indent="-295275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622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828800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1177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398713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6892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3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5" Type="http://schemas.openxmlformats.org/officeDocument/2006/relationships/image" Target="../media/image28.png"/><Relationship Id="rId6" Type="http://schemas.openxmlformats.org/officeDocument/2006/relationships/image" Target="../media/image29.png"/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 6 – Humans in the Biosphere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8770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954" y="278688"/>
            <a:ext cx="8042276" cy="6177252"/>
          </a:xfrm>
        </p:spPr>
        <p:txBody>
          <a:bodyPr>
            <a:normAutofit/>
          </a:bodyPr>
          <a:lstStyle/>
          <a:p>
            <a:r>
              <a:rPr lang="en-US" dirty="0"/>
              <a:t> Define a </a:t>
            </a:r>
            <a:r>
              <a:rPr lang="en-US" u="sng" dirty="0"/>
              <a:t>renewable resource </a:t>
            </a:r>
            <a:r>
              <a:rPr lang="en-US" dirty="0" smtClean="0"/>
              <a:t>–</a:t>
            </a:r>
          </a:p>
          <a:p>
            <a:pPr lvl="1"/>
            <a:r>
              <a:rPr lang="en-US" dirty="0" smtClean="0"/>
              <a:t>Resources that can be replaced by a healthy ecosystem</a:t>
            </a:r>
            <a:endParaRPr lang="en-US" dirty="0"/>
          </a:p>
          <a:p>
            <a:r>
              <a:rPr lang="en-US" sz="2400" dirty="0" smtClean="0"/>
              <a:t>Renewable </a:t>
            </a:r>
            <a:r>
              <a:rPr lang="en-US" sz="2400" dirty="0"/>
              <a:t>resource </a:t>
            </a:r>
            <a:r>
              <a:rPr lang="en-US" sz="2400" dirty="0" smtClean="0"/>
              <a:t>examples:</a:t>
            </a:r>
          </a:p>
          <a:p>
            <a:pPr lvl="1"/>
            <a:r>
              <a:rPr lang="en-US" dirty="0" smtClean="0"/>
              <a:t>Plants (biomass)</a:t>
            </a:r>
            <a:endParaRPr lang="en-US" dirty="0"/>
          </a:p>
          <a:p>
            <a:pPr lvl="1"/>
            <a:r>
              <a:rPr lang="en-US" dirty="0" smtClean="0"/>
              <a:t>Soil</a:t>
            </a:r>
            <a:endParaRPr lang="en-US" dirty="0"/>
          </a:p>
          <a:p>
            <a:pPr lvl="1"/>
            <a:r>
              <a:rPr lang="en-US" dirty="0" smtClean="0"/>
              <a:t>Water</a:t>
            </a:r>
            <a:endParaRPr lang="en-US" dirty="0"/>
          </a:p>
          <a:p>
            <a:pPr lvl="1"/>
            <a:r>
              <a:rPr lang="en-US" dirty="0" smtClean="0"/>
              <a:t>Wind</a:t>
            </a:r>
            <a:endParaRPr lang="en-US" dirty="0"/>
          </a:p>
          <a:p>
            <a:r>
              <a:rPr lang="en-US" dirty="0"/>
              <a:t> Define a nonrenewable </a:t>
            </a:r>
            <a:r>
              <a:rPr lang="en-US" dirty="0" smtClean="0"/>
              <a:t>resource</a:t>
            </a:r>
          </a:p>
          <a:p>
            <a:pPr lvl="1"/>
            <a:r>
              <a:rPr lang="en-US" dirty="0" smtClean="0"/>
              <a:t>Resources that are not replaced in a human life span</a:t>
            </a:r>
          </a:p>
          <a:p>
            <a:r>
              <a:rPr lang="en-US" sz="2400" dirty="0" smtClean="0"/>
              <a:t>Nonrenewable </a:t>
            </a:r>
            <a:r>
              <a:rPr lang="en-US" sz="2400" dirty="0"/>
              <a:t>resource examples</a:t>
            </a:r>
            <a:r>
              <a:rPr lang="en-US" sz="2400" dirty="0" smtClean="0"/>
              <a:t>:</a:t>
            </a:r>
          </a:p>
          <a:p>
            <a:pPr lvl="1"/>
            <a:r>
              <a:rPr lang="en-US" sz="2200" dirty="0" smtClean="0"/>
              <a:t>Fossil fuels</a:t>
            </a:r>
          </a:p>
          <a:p>
            <a:pPr lvl="1"/>
            <a:r>
              <a:rPr lang="en-US" dirty="0" smtClean="0"/>
              <a:t>Minerals</a:t>
            </a:r>
            <a:endParaRPr lang="en-US" sz="2200" dirty="0"/>
          </a:p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6216" y="0"/>
            <a:ext cx="2347784" cy="173610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3018" y="1864701"/>
            <a:ext cx="1923198" cy="153855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7439" y="5555953"/>
            <a:ext cx="1946561" cy="1302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9159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808699"/>
          </a:xfrm>
        </p:spPr>
        <p:txBody>
          <a:bodyPr/>
          <a:lstStyle/>
          <a:p>
            <a:r>
              <a:rPr lang="en-US" dirty="0" smtClean="0"/>
              <a:t>Sustainable Development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7448"/>
            <a:ext cx="8591551" cy="5172001"/>
          </a:xfrm>
        </p:spPr>
        <p:txBody>
          <a:bodyPr/>
          <a:lstStyle/>
          <a:p>
            <a:pPr lvl="0"/>
            <a:r>
              <a:rPr lang="en-US" dirty="0"/>
              <a:t>Describe </a:t>
            </a:r>
            <a:r>
              <a:rPr lang="en-US" u="sng" dirty="0"/>
              <a:t>sustainable development</a:t>
            </a:r>
            <a:r>
              <a:rPr lang="en-US" dirty="0"/>
              <a:t> </a:t>
            </a:r>
            <a:r>
              <a:rPr lang="en-US" dirty="0" smtClean="0"/>
              <a:t>– </a:t>
            </a:r>
          </a:p>
          <a:p>
            <a:pPr lvl="1"/>
            <a:r>
              <a:rPr lang="en-US" dirty="0" smtClean="0"/>
              <a:t>Development that provides for human needs while also preserving ecosystems</a:t>
            </a:r>
          </a:p>
          <a:p>
            <a:pPr lvl="0"/>
            <a:endParaRPr lang="en-US" dirty="0" smtClean="0"/>
          </a:p>
          <a:p>
            <a:pPr lvl="0"/>
            <a:r>
              <a:rPr lang="en-US" sz="2400" dirty="0" smtClean="0"/>
              <a:t>Why </a:t>
            </a:r>
            <a:r>
              <a:rPr lang="en-US" sz="2400" dirty="0"/>
              <a:t>is sustainable development important?</a:t>
            </a:r>
          </a:p>
          <a:p>
            <a:r>
              <a:rPr lang="en-US" dirty="0" smtClean="0"/>
              <a:t>Important that we maintain healthy ecosystems so they can continue to produce ecosystem services and also preserve the natural communities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5367" y="4668227"/>
            <a:ext cx="2418633" cy="2189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4385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u="sng" dirty="0"/>
              <a:t>6.1 Assessment</a:t>
            </a:r>
            <a:endParaRPr lang="en-US" dirty="0"/>
          </a:p>
          <a:p>
            <a:r>
              <a:rPr lang="en-US" dirty="0"/>
              <a:t>Complete #1 and 2a, 2b</a:t>
            </a:r>
          </a:p>
          <a:p>
            <a:pPr lvl="2"/>
            <a:r>
              <a:rPr lang="en-US" dirty="0"/>
              <a:t>__________________________ </a:t>
            </a:r>
            <a:r>
              <a:rPr lang="en-US" sz="1200" dirty="0"/>
              <a:t>__________________________</a:t>
            </a:r>
          </a:p>
          <a:p>
            <a:pPr lvl="2"/>
            <a:r>
              <a:rPr lang="en-US" dirty="0"/>
              <a:t>__________________________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89759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7500" u="sng" dirty="0"/>
              <a:t>Section 6.2 – Using Resources Wisely</a:t>
            </a:r>
            <a:endParaRPr lang="en-US" sz="75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26642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134706"/>
            <a:ext cx="8070836" cy="6723294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Why </a:t>
            </a:r>
            <a:r>
              <a:rPr lang="en-US" dirty="0"/>
              <a:t>is healthy soil important</a:t>
            </a:r>
            <a:r>
              <a:rPr lang="en-US" dirty="0" smtClean="0"/>
              <a:t>?</a:t>
            </a:r>
          </a:p>
          <a:p>
            <a:pPr lvl="1"/>
            <a:r>
              <a:rPr lang="en-US" dirty="0" smtClean="0"/>
              <a:t>Need soil for healthy crops, plants and trees</a:t>
            </a:r>
          </a:p>
          <a:p>
            <a:pPr marL="349250" lvl="1" indent="0">
              <a:buNone/>
            </a:pPr>
            <a:endParaRPr lang="en-US" dirty="0"/>
          </a:p>
          <a:p>
            <a:pPr lvl="0"/>
            <a:r>
              <a:rPr lang="en-US" dirty="0" smtClean="0"/>
              <a:t>Is </a:t>
            </a:r>
            <a:r>
              <a:rPr lang="en-US" dirty="0"/>
              <a:t>topsoil renewable or nonrenewable?  Explain</a:t>
            </a:r>
            <a:r>
              <a:rPr lang="en-US" dirty="0" smtClean="0"/>
              <a:t>.</a:t>
            </a:r>
          </a:p>
          <a:p>
            <a:pPr lvl="0"/>
            <a:r>
              <a:rPr lang="en-US" dirty="0" smtClean="0"/>
              <a:t>Yes, if managed correctly (can be lost if not – dust bowl in the 1930’s)</a:t>
            </a:r>
            <a:endParaRPr lang="en-US" dirty="0"/>
          </a:p>
          <a:p>
            <a:r>
              <a:rPr lang="en-US" dirty="0" smtClean="0"/>
              <a:t>Define </a:t>
            </a:r>
            <a:r>
              <a:rPr lang="en-US" u="sng" dirty="0"/>
              <a:t>desertification</a:t>
            </a:r>
            <a:r>
              <a:rPr lang="en-US" dirty="0"/>
              <a:t> </a:t>
            </a:r>
            <a:r>
              <a:rPr lang="en-US" dirty="0" smtClean="0"/>
              <a:t>–</a:t>
            </a:r>
          </a:p>
          <a:p>
            <a:r>
              <a:rPr lang="en-US" dirty="0"/>
              <a:t> </a:t>
            </a:r>
            <a:r>
              <a:rPr lang="en-US" dirty="0" smtClean="0"/>
              <a:t>when fertile land becomes less productive because of farming, overgrazing, drought and climate change</a:t>
            </a:r>
            <a:endParaRPr lang="en-US" dirty="0"/>
          </a:p>
          <a:p>
            <a:pPr lvl="1"/>
            <a:r>
              <a:rPr lang="en-US" sz="2400" dirty="0"/>
              <a:t>Give a example of desertification</a:t>
            </a:r>
            <a:r>
              <a:rPr lang="en-US" sz="2400" dirty="0" smtClean="0"/>
              <a:t>:</a:t>
            </a:r>
          </a:p>
          <a:p>
            <a:pPr lvl="2"/>
            <a:r>
              <a:rPr lang="en-US" dirty="0" smtClean="0"/>
              <a:t>Dust bowl</a:t>
            </a:r>
            <a:endParaRPr lang="en-US" dirty="0"/>
          </a:p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101" y="1"/>
            <a:ext cx="1752899" cy="1816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7155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3200" y="2286000"/>
            <a:ext cx="5130800" cy="4572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32" y="4386176"/>
            <a:ext cx="3929768" cy="2471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5140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99" y="208976"/>
            <a:ext cx="8042276" cy="6140652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US" dirty="0"/>
              <a:t>Define </a:t>
            </a:r>
            <a:r>
              <a:rPr lang="en-US" u="sng" dirty="0"/>
              <a:t>deforestation</a:t>
            </a:r>
            <a:r>
              <a:rPr lang="en-US" dirty="0"/>
              <a:t> </a:t>
            </a:r>
            <a:r>
              <a:rPr lang="en-US" dirty="0" smtClean="0"/>
              <a:t>– </a:t>
            </a:r>
          </a:p>
          <a:p>
            <a:pPr lvl="1"/>
            <a:r>
              <a:rPr lang="en-US" dirty="0" smtClean="0"/>
              <a:t>Loss of forest from an area</a:t>
            </a:r>
          </a:p>
          <a:p>
            <a:pPr lvl="1"/>
            <a:r>
              <a:rPr lang="en-US" dirty="0" smtClean="0"/>
              <a:t>Forests do not grow back easily in the tropics</a:t>
            </a:r>
            <a:endParaRPr lang="en-US" dirty="0"/>
          </a:p>
          <a:p>
            <a:pPr lvl="0"/>
            <a:r>
              <a:rPr lang="en-US" sz="2400" dirty="0" smtClean="0"/>
              <a:t>What </a:t>
            </a:r>
            <a:r>
              <a:rPr lang="en-US" sz="2400" dirty="0"/>
              <a:t>are some benefits of healthy forests</a:t>
            </a:r>
            <a:r>
              <a:rPr lang="en-US" sz="2400" dirty="0" smtClean="0"/>
              <a:t>?</a:t>
            </a:r>
          </a:p>
          <a:p>
            <a:pPr lvl="1"/>
            <a:r>
              <a:rPr lang="en-US" sz="2000" dirty="0" smtClean="0"/>
              <a:t>Provide wood</a:t>
            </a:r>
          </a:p>
          <a:p>
            <a:pPr lvl="1"/>
            <a:r>
              <a:rPr lang="en-US" sz="2000" dirty="0" smtClean="0"/>
              <a:t>Hold soil</a:t>
            </a:r>
          </a:p>
          <a:p>
            <a:pPr lvl="1"/>
            <a:r>
              <a:rPr lang="en-US" sz="2000" dirty="0" smtClean="0"/>
              <a:t>Absorb CO</a:t>
            </a:r>
            <a:r>
              <a:rPr lang="en-US" sz="2000" baseline="-25000" dirty="0" smtClean="0"/>
              <a:t>2</a:t>
            </a:r>
          </a:p>
          <a:p>
            <a:pPr lvl="1"/>
            <a:r>
              <a:rPr lang="en-US" sz="2000" dirty="0" smtClean="0"/>
              <a:t>Provide habitat for organisms</a:t>
            </a:r>
            <a:endParaRPr lang="en-US" sz="2000" dirty="0"/>
          </a:p>
          <a:p>
            <a:pPr lvl="0"/>
            <a:r>
              <a:rPr lang="en-US" sz="2400" dirty="0" smtClean="0"/>
              <a:t>REVIEW</a:t>
            </a:r>
            <a:r>
              <a:rPr lang="en-US" sz="2400" dirty="0"/>
              <a:t>:  What is succession? </a:t>
            </a:r>
            <a:endParaRPr lang="en-US" sz="2400" dirty="0" smtClean="0"/>
          </a:p>
          <a:p>
            <a:pPr lvl="0"/>
            <a:r>
              <a:rPr lang="en-US" dirty="0" smtClean="0"/>
              <a:t>Process of an area changing after a disturbance (forest fire, logging)</a:t>
            </a:r>
            <a:endParaRPr lang="en-US" dirty="0"/>
          </a:p>
          <a:p>
            <a:r>
              <a:rPr lang="en-US" dirty="0"/>
              <a:t> </a:t>
            </a:r>
            <a:r>
              <a:rPr lang="en-US" sz="2400" dirty="0" smtClean="0"/>
              <a:t>What </a:t>
            </a:r>
            <a:r>
              <a:rPr lang="en-US" sz="2400" dirty="0"/>
              <a:t>are some negative consequences of losing forests</a:t>
            </a:r>
            <a:r>
              <a:rPr lang="en-US" sz="2400" dirty="0" smtClean="0"/>
              <a:t>?</a:t>
            </a:r>
          </a:p>
          <a:p>
            <a:pPr lvl="1"/>
            <a:r>
              <a:rPr lang="en-US" sz="2200" dirty="0" smtClean="0"/>
              <a:t>Erosion</a:t>
            </a:r>
          </a:p>
          <a:p>
            <a:pPr lvl="1"/>
            <a:r>
              <a:rPr lang="en-US" dirty="0" smtClean="0"/>
              <a:t>Less habitat</a:t>
            </a:r>
          </a:p>
          <a:p>
            <a:pPr lvl="1"/>
            <a:r>
              <a:rPr lang="en-US" sz="2200" dirty="0" smtClean="0"/>
              <a:t>Less CO</a:t>
            </a:r>
            <a:r>
              <a:rPr lang="en-US" sz="2200" baseline="-25000" dirty="0" smtClean="0"/>
              <a:t>2</a:t>
            </a:r>
            <a:r>
              <a:rPr lang="en-US" sz="2200" dirty="0" smtClean="0"/>
              <a:t> absorbed</a:t>
            </a:r>
          </a:p>
          <a:p>
            <a:pPr lvl="1"/>
            <a:r>
              <a:rPr lang="en-US" dirty="0" smtClean="0"/>
              <a:t>desertification</a:t>
            </a:r>
            <a:endParaRPr lang="en-US" sz="2200" dirty="0" smtClean="0"/>
          </a:p>
          <a:p>
            <a:pPr lvl="1"/>
            <a:endParaRPr lang="en-US" sz="2200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4921" y="1768250"/>
            <a:ext cx="3211453" cy="1926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8571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Screen Shot 2014-01-08 at 9.00.33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698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6223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What is soil erosion? </a:t>
            </a:r>
            <a:endParaRPr lang="en-US" dirty="0" smtClean="0"/>
          </a:p>
          <a:p>
            <a:pPr lvl="1"/>
            <a:r>
              <a:rPr lang="en-US" dirty="0" smtClean="0"/>
              <a:t>Loss of soil in an area due to wind, water, </a:t>
            </a:r>
            <a:r>
              <a:rPr lang="en-US" dirty="0" err="1" smtClean="0"/>
              <a:t>etc</a:t>
            </a:r>
            <a:endParaRPr lang="en-US" dirty="0" smtClean="0"/>
          </a:p>
          <a:p>
            <a:pPr lvl="0"/>
            <a:r>
              <a:rPr lang="en-US" sz="2400" dirty="0" smtClean="0"/>
              <a:t>What </a:t>
            </a:r>
            <a:r>
              <a:rPr lang="en-US" sz="2400" dirty="0"/>
              <a:t>are some causes of soil erosion</a:t>
            </a:r>
            <a:r>
              <a:rPr lang="en-US" sz="2400" dirty="0" smtClean="0"/>
              <a:t>?</a:t>
            </a:r>
          </a:p>
          <a:p>
            <a:pPr lvl="1"/>
            <a:r>
              <a:rPr lang="en-US" dirty="0" smtClean="0"/>
              <a:t>Poor farming practices</a:t>
            </a:r>
          </a:p>
          <a:p>
            <a:pPr lvl="1"/>
            <a:r>
              <a:rPr lang="en-US" sz="2200" dirty="0" smtClean="0"/>
              <a:t>Overgrazing animals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2986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en-US" dirty="0"/>
              <a:t>What are some ways in which humans depend on freshwater / freshwater ecosystems?</a:t>
            </a:r>
          </a:p>
          <a:p>
            <a:r>
              <a:rPr lang="en-US" dirty="0" smtClean="0"/>
              <a:t>Water for drinking</a:t>
            </a:r>
          </a:p>
          <a:p>
            <a:r>
              <a:rPr lang="en-US" dirty="0" smtClean="0"/>
              <a:t>Food </a:t>
            </a:r>
          </a:p>
          <a:p>
            <a:r>
              <a:rPr lang="en-US" dirty="0" smtClean="0"/>
              <a:t>Transportation</a:t>
            </a:r>
          </a:p>
          <a:p>
            <a:r>
              <a:rPr lang="en-US" dirty="0" smtClean="0"/>
              <a:t>Energy (hydroelectric)</a:t>
            </a:r>
          </a:p>
          <a:p>
            <a:r>
              <a:rPr lang="en-US" dirty="0" smtClean="0"/>
              <a:t>Waste disposal</a:t>
            </a:r>
          </a:p>
          <a:p>
            <a:r>
              <a:rPr lang="en-US" dirty="0" smtClean="0"/>
              <a:t>Irrigation</a:t>
            </a:r>
          </a:p>
          <a:p>
            <a:r>
              <a:rPr lang="en-US" dirty="0" smtClean="0"/>
              <a:t>Aquifers (underground water reserves)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68184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Directions to the end of the MP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275" y="1600201"/>
            <a:ext cx="8042276" cy="509663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You are going to use the book to fill out your note packet – Starts on page 153</a:t>
            </a:r>
          </a:p>
          <a:p>
            <a:r>
              <a:rPr lang="en-US" dirty="0" smtClean="0"/>
              <a:t>We will go over the packet before we take the test</a:t>
            </a:r>
          </a:p>
          <a:p>
            <a:r>
              <a:rPr lang="en-US" dirty="0" smtClean="0"/>
              <a:t>We have 9 days of this class left before the end of the marking period</a:t>
            </a:r>
          </a:p>
          <a:p>
            <a:r>
              <a:rPr lang="en-US" dirty="0" smtClean="0"/>
              <a:t>You will have a final test.  It will include the three previous chapters and information from the current chapter.</a:t>
            </a:r>
          </a:p>
          <a:p>
            <a:r>
              <a:rPr lang="en-US" dirty="0" smtClean="0"/>
              <a:t>We will have two days of review for the last test</a:t>
            </a:r>
          </a:p>
          <a:p>
            <a:r>
              <a:rPr lang="en-US" dirty="0" smtClean="0"/>
              <a:t>The last day of class will be for make-ups and course evaluation.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11171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 NOT IN BOOK:  What is an </a:t>
            </a:r>
            <a:r>
              <a:rPr lang="en-US" u="sng" dirty="0"/>
              <a:t>aquifer</a:t>
            </a:r>
            <a:r>
              <a:rPr lang="en-US" dirty="0"/>
              <a:t>? </a:t>
            </a:r>
            <a:endParaRPr lang="en-US" dirty="0" smtClean="0"/>
          </a:p>
          <a:p>
            <a:r>
              <a:rPr lang="en-US" dirty="0" smtClean="0"/>
              <a:t>Porous rock underground that hold water</a:t>
            </a:r>
          </a:p>
          <a:p>
            <a:r>
              <a:rPr lang="en-US" dirty="0" smtClean="0"/>
              <a:t>Important or drinking water and irrigation water</a:t>
            </a:r>
            <a:r>
              <a:rPr lang="en-US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40443588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275" y="1600200"/>
            <a:ext cx="8042276" cy="5257799"/>
          </a:xfrm>
        </p:spPr>
        <p:txBody>
          <a:bodyPr>
            <a:normAutofit/>
          </a:bodyPr>
          <a:lstStyle/>
          <a:p>
            <a:r>
              <a:rPr lang="en-US" dirty="0"/>
              <a:t>What is a </a:t>
            </a:r>
            <a:r>
              <a:rPr lang="en-US" u="sng" dirty="0"/>
              <a:t>pollutant</a:t>
            </a:r>
            <a:r>
              <a:rPr lang="en-US" dirty="0"/>
              <a:t>? </a:t>
            </a:r>
          </a:p>
          <a:p>
            <a:pPr lvl="1"/>
            <a:r>
              <a:rPr lang="en-US" dirty="0" smtClean="0"/>
              <a:t>Harmful material that enters the biosphere</a:t>
            </a:r>
            <a:endParaRPr lang="en-US" dirty="0"/>
          </a:p>
          <a:p>
            <a:r>
              <a:rPr lang="en-US" dirty="0"/>
              <a:t> Describe </a:t>
            </a:r>
            <a:r>
              <a:rPr lang="en-US" u="sng" dirty="0"/>
              <a:t>point source pollution</a:t>
            </a:r>
            <a:r>
              <a:rPr lang="en-US" dirty="0"/>
              <a:t> </a:t>
            </a:r>
            <a:r>
              <a:rPr lang="en-US" dirty="0" smtClean="0"/>
              <a:t>– </a:t>
            </a:r>
          </a:p>
          <a:p>
            <a:pPr lvl="1"/>
            <a:r>
              <a:rPr lang="en-US" dirty="0" smtClean="0"/>
              <a:t>Pollution from a specific source</a:t>
            </a:r>
          </a:p>
          <a:p>
            <a:r>
              <a:rPr lang="en-US" dirty="0" smtClean="0"/>
              <a:t> Describe </a:t>
            </a:r>
            <a:r>
              <a:rPr lang="en-US" u="sng" dirty="0" smtClean="0"/>
              <a:t>non-point source pollution</a:t>
            </a:r>
            <a:r>
              <a:rPr lang="en-US" dirty="0" smtClean="0"/>
              <a:t> – </a:t>
            </a:r>
          </a:p>
          <a:p>
            <a:pPr lvl="1"/>
            <a:r>
              <a:rPr lang="en-US" dirty="0" smtClean="0"/>
              <a:t>Pollution from smaller / non-specific sources (drainage from street, car pollution)</a:t>
            </a:r>
          </a:p>
          <a:p>
            <a:r>
              <a:rPr lang="en-US" dirty="0" smtClean="0"/>
              <a:t>What </a:t>
            </a:r>
            <a:r>
              <a:rPr lang="en-US" dirty="0"/>
              <a:t>are some examples of primary sources of water pollution</a:t>
            </a:r>
            <a:r>
              <a:rPr lang="en-US" dirty="0" smtClean="0"/>
              <a:t>?</a:t>
            </a:r>
          </a:p>
          <a:p>
            <a:pPr lvl="1"/>
            <a:r>
              <a:rPr lang="en-US" dirty="0" smtClean="0"/>
              <a:t>Factories</a:t>
            </a:r>
          </a:p>
          <a:p>
            <a:pPr lvl="1"/>
            <a:r>
              <a:rPr lang="en-US" dirty="0" smtClean="0"/>
              <a:t>Oil spills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51189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9153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11682"/>
            <a:ext cx="9144000" cy="6388933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What is </a:t>
            </a:r>
            <a:r>
              <a:rPr lang="en-US" u="sng" dirty="0"/>
              <a:t>biological </a:t>
            </a:r>
            <a:r>
              <a:rPr lang="en-US" u="sng" dirty="0" smtClean="0"/>
              <a:t>magnification</a:t>
            </a:r>
            <a:r>
              <a:rPr lang="en-US" dirty="0" smtClean="0"/>
              <a:t> – </a:t>
            </a:r>
          </a:p>
          <a:p>
            <a:pPr lvl="1"/>
            <a:r>
              <a:rPr lang="en-US" dirty="0" smtClean="0"/>
              <a:t>When pollutants collects in organisms body tissues and then is concentrate as the move up the trophic levels</a:t>
            </a:r>
            <a:endParaRPr lang="en-US" dirty="0"/>
          </a:p>
          <a:p>
            <a:r>
              <a:rPr lang="en-US" dirty="0"/>
              <a:t> </a:t>
            </a:r>
            <a:r>
              <a:rPr lang="en-US" dirty="0" smtClean="0"/>
              <a:t>What </a:t>
            </a:r>
            <a:r>
              <a:rPr lang="en-US" dirty="0"/>
              <a:t>problems did DDT cause </a:t>
            </a:r>
            <a:endParaRPr lang="en-US" dirty="0" smtClean="0"/>
          </a:p>
          <a:p>
            <a:r>
              <a:rPr lang="en-US" dirty="0" smtClean="0"/>
              <a:t>for </a:t>
            </a:r>
            <a:r>
              <a:rPr lang="en-US" dirty="0"/>
              <a:t>certain birds during the 1950’s?</a:t>
            </a:r>
          </a:p>
          <a:p>
            <a:r>
              <a:rPr lang="en-US" dirty="0" smtClean="0"/>
              <a:t>Caused their eggs to be so thin they</a:t>
            </a:r>
            <a:br>
              <a:rPr lang="en-US" dirty="0" smtClean="0"/>
            </a:br>
            <a:r>
              <a:rPr lang="en-US" dirty="0" smtClean="0"/>
              <a:t>cracked causing populations to </a:t>
            </a:r>
            <a:br>
              <a:rPr lang="en-US" dirty="0" smtClean="0"/>
            </a:br>
            <a:r>
              <a:rPr lang="en-US" dirty="0" smtClean="0"/>
              <a:t>decline</a:t>
            </a:r>
          </a:p>
          <a:p>
            <a:r>
              <a:rPr lang="en-US" dirty="0" smtClean="0"/>
              <a:t>Happened to fish eating birds like</a:t>
            </a:r>
            <a:r>
              <a:rPr lang="en-US" dirty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eagles and osprey</a:t>
            </a:r>
            <a:endParaRPr lang="en-US" dirty="0"/>
          </a:p>
        </p:txBody>
      </p:sp>
      <p:pic>
        <p:nvPicPr>
          <p:cNvPr id="2" name="Picture 1" descr="Screen Shot 2014-01-08 at 9.14.12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5476" y="1374348"/>
            <a:ext cx="3018524" cy="5483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211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 What is </a:t>
            </a:r>
            <a:r>
              <a:rPr lang="en-US" u="sng" dirty="0"/>
              <a:t>Integrated Pest Management</a:t>
            </a:r>
            <a:r>
              <a:rPr lang="en-US" dirty="0"/>
              <a:t> (IPM)</a:t>
            </a:r>
            <a:r>
              <a:rPr lang="en-US" dirty="0" smtClean="0"/>
              <a:t>?</a:t>
            </a:r>
          </a:p>
          <a:p>
            <a:pPr lvl="1"/>
            <a:r>
              <a:rPr lang="en-US" dirty="0" smtClean="0"/>
              <a:t>Controlling pests in a more environmentally way (</a:t>
            </a:r>
            <a:r>
              <a:rPr lang="en-US" dirty="0" err="1" smtClean="0"/>
              <a:t>biocontrols</a:t>
            </a:r>
            <a:r>
              <a:rPr lang="en-US" dirty="0" smtClean="0"/>
              <a:t>, crop rotation, less toxic spray)</a:t>
            </a:r>
            <a:endParaRPr lang="en-US" dirty="0"/>
          </a:p>
          <a:p>
            <a:r>
              <a:rPr lang="en-US" dirty="0"/>
              <a:t> What is </a:t>
            </a:r>
            <a:r>
              <a:rPr lang="en-US" u="sng" dirty="0"/>
              <a:t>biological control</a:t>
            </a:r>
            <a:r>
              <a:rPr lang="en-US" dirty="0"/>
              <a:t>? </a:t>
            </a:r>
            <a:endParaRPr lang="en-US" dirty="0" smtClean="0"/>
          </a:p>
          <a:p>
            <a:pPr lvl="1"/>
            <a:r>
              <a:rPr lang="en-US" dirty="0" smtClean="0"/>
              <a:t>Using predators / parasites to control the pest population</a:t>
            </a:r>
            <a:endParaRPr lang="en-US" dirty="0"/>
          </a:p>
          <a:p>
            <a:r>
              <a:rPr lang="en-US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4337907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 What are some common forms of air pollution</a:t>
            </a:r>
            <a:r>
              <a:rPr lang="en-US" dirty="0" smtClean="0"/>
              <a:t>?</a:t>
            </a:r>
          </a:p>
          <a:p>
            <a:pPr lvl="1"/>
            <a:r>
              <a:rPr lang="en-US" dirty="0" smtClean="0"/>
              <a:t>Smog</a:t>
            </a:r>
          </a:p>
          <a:p>
            <a:pPr lvl="1"/>
            <a:r>
              <a:rPr lang="en-US" dirty="0" smtClean="0"/>
              <a:t>Acid Rain</a:t>
            </a:r>
          </a:p>
          <a:p>
            <a:pPr lvl="1"/>
            <a:r>
              <a:rPr lang="en-US" dirty="0" smtClean="0"/>
              <a:t>Greenhouse gasses</a:t>
            </a:r>
          </a:p>
          <a:p>
            <a:pPr lvl="1"/>
            <a:r>
              <a:rPr lang="en-US" dirty="0" smtClean="0"/>
              <a:t>Particulates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00505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2037" y="73075"/>
            <a:ext cx="8042276" cy="4343400"/>
          </a:xfrm>
        </p:spPr>
        <p:txBody>
          <a:bodyPr/>
          <a:lstStyle/>
          <a:p>
            <a:r>
              <a:rPr lang="en-US" dirty="0"/>
              <a:t> Define </a:t>
            </a:r>
            <a:r>
              <a:rPr lang="en-US" u="sng" dirty="0"/>
              <a:t>smog</a:t>
            </a:r>
            <a:r>
              <a:rPr lang="en-US" dirty="0"/>
              <a:t> – </a:t>
            </a:r>
          </a:p>
          <a:p>
            <a:pPr lvl="1"/>
            <a:r>
              <a:rPr lang="en-US" dirty="0"/>
              <a:t>Haze formed by chemical reactions among pollutants released by power plants, cars and </a:t>
            </a:r>
            <a:r>
              <a:rPr lang="en-US" dirty="0" smtClean="0"/>
              <a:t>industry</a:t>
            </a:r>
          </a:p>
          <a:p>
            <a:pPr lvl="1"/>
            <a:r>
              <a:rPr lang="en-US" dirty="0" smtClean="0"/>
              <a:t>Beijing, China is faced with heavy smog pollution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50286"/>
            <a:ext cx="6591719" cy="420771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1000" y="2774201"/>
            <a:ext cx="3683000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2093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340948" cy="4343400"/>
          </a:xfrm>
        </p:spPr>
        <p:txBody>
          <a:bodyPr>
            <a:normAutofit/>
          </a:bodyPr>
          <a:lstStyle/>
          <a:p>
            <a:r>
              <a:rPr lang="en-US" dirty="0"/>
              <a:t> Define </a:t>
            </a:r>
            <a:r>
              <a:rPr lang="en-US" u="sng" dirty="0"/>
              <a:t>acid rain</a:t>
            </a:r>
            <a:r>
              <a:rPr lang="en-US" dirty="0"/>
              <a:t> </a:t>
            </a:r>
            <a:r>
              <a:rPr lang="en-US" dirty="0" smtClean="0"/>
              <a:t>–</a:t>
            </a:r>
          </a:p>
          <a:p>
            <a:r>
              <a:rPr lang="en-US" dirty="0" smtClean="0"/>
              <a:t>Precipitation that contains nitric and sulfuric acids </a:t>
            </a:r>
          </a:p>
          <a:p>
            <a:r>
              <a:rPr lang="en-US" dirty="0" smtClean="0"/>
              <a:t>What causes rain?</a:t>
            </a:r>
          </a:p>
          <a:p>
            <a:pPr lvl="1"/>
            <a:r>
              <a:rPr lang="en-US" dirty="0" smtClean="0"/>
              <a:t>Sulfur and nitrogen emissions from power plants, industry and vehicles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85365"/>
            <a:ext cx="6789504" cy="4072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7057" y="3886200"/>
            <a:ext cx="29718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02018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3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43400"/>
            <a:ext cx="32766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827" name="Rectangle 3"/>
          <p:cNvSpPr>
            <a:spLocks noChangeArrowheads="1"/>
          </p:cNvSpPr>
          <p:nvPr/>
        </p:nvSpPr>
        <p:spPr bwMode="auto">
          <a:xfrm>
            <a:off x="0" y="0"/>
            <a:ext cx="64770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en-US" sz="32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Adverse effects of acid precipitation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  <a:defRPr/>
            </a:pPr>
            <a:r>
              <a:rPr lang="en-US" sz="280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Low pH can kill fish and other aquatic organisms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  <a:defRPr/>
            </a:pPr>
            <a:r>
              <a:rPr lang="en-US" sz="280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Effects soil quality</a:t>
            </a:r>
            <a:r>
              <a:rPr 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– weaken and kill trees.  (Important microbes in the soil affected)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  <a:defRPr/>
            </a:pPr>
            <a:r>
              <a:rPr 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Can </a:t>
            </a:r>
            <a:r>
              <a:rPr lang="en-US" sz="280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damage statues</a:t>
            </a:r>
            <a:r>
              <a:rPr 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etc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  <a:defRPr/>
            </a:pPr>
            <a:r>
              <a:rPr 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Can </a:t>
            </a:r>
            <a:r>
              <a:rPr lang="en-US" sz="280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affect human health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  <a:defRPr/>
            </a:pPr>
            <a:endParaRPr lang="en-US" sz="280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endParaRPr lang="en-US" sz="320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endParaRPr lang="en-US" sz="32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</p:txBody>
      </p:sp>
      <p:pic>
        <p:nvPicPr>
          <p:cNvPr id="2058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4319588"/>
            <a:ext cx="3810000" cy="253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0"/>
            <a:ext cx="27432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32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133600"/>
            <a:ext cx="2971800" cy="216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33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4364038"/>
            <a:ext cx="4333875" cy="249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16584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5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5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05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05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05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05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05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05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05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 </a:t>
            </a:r>
            <a:r>
              <a:rPr lang="en-US" u="sng" dirty="0"/>
              <a:t>ASSIGNMENT</a:t>
            </a:r>
            <a:r>
              <a:rPr lang="en-US" dirty="0"/>
              <a:t>:  </a:t>
            </a:r>
            <a:endParaRPr lang="en-US" dirty="0" smtClean="0"/>
          </a:p>
          <a:p>
            <a:r>
              <a:rPr lang="en-US" dirty="0" smtClean="0"/>
              <a:t>Complete </a:t>
            </a:r>
            <a:r>
              <a:rPr lang="en-US" dirty="0"/>
              <a:t>the “Analyzing Data” questions (#1-3) on page 164.</a:t>
            </a:r>
            <a:endParaRPr lang="en-US" sz="1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81040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1/8 and 1/9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1/9 ATB </a:t>
            </a:r>
            <a:r>
              <a:rPr lang="en-US" dirty="0" smtClean="0">
                <a:sym typeface="Wingdings"/>
              </a:rPr>
              <a:t> Describe one human effect on the environment</a:t>
            </a:r>
          </a:p>
          <a:p>
            <a:r>
              <a:rPr lang="en-US" dirty="0" smtClean="0">
                <a:sym typeface="Wingdings"/>
              </a:rPr>
              <a:t>Today:</a:t>
            </a:r>
          </a:p>
          <a:p>
            <a:pPr lvl="1"/>
            <a:r>
              <a:rPr lang="en-US" dirty="0" smtClean="0">
                <a:sym typeface="Wingdings"/>
              </a:rPr>
              <a:t>7 class days left</a:t>
            </a:r>
          </a:p>
          <a:p>
            <a:pPr lvl="1"/>
            <a:r>
              <a:rPr lang="en-US" dirty="0">
                <a:sym typeface="Wingdings"/>
              </a:rPr>
              <a:t>6</a:t>
            </a:r>
            <a:r>
              <a:rPr lang="en-US" dirty="0" smtClean="0">
                <a:sym typeface="Wingdings"/>
              </a:rPr>
              <a:t> class days until final</a:t>
            </a:r>
          </a:p>
          <a:p>
            <a:pPr lvl="1"/>
            <a:r>
              <a:rPr lang="en-US" dirty="0" smtClean="0">
                <a:sym typeface="Wingdings"/>
              </a:rPr>
              <a:t>Continue filling out your note packet </a:t>
            </a:r>
          </a:p>
          <a:p>
            <a:pPr lvl="1"/>
            <a:endParaRPr lang="en-US" dirty="0">
              <a:sym typeface="Wingdings"/>
            </a:endParaRPr>
          </a:p>
          <a:p>
            <a:pPr lvl="1"/>
            <a:r>
              <a:rPr lang="en-US" dirty="0" smtClean="0">
                <a:sym typeface="Wingdings"/>
              </a:rPr>
              <a:t>NOTES START ON PAGE 153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270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/>
              <a:t>Section 6.3 – Biodiversity</a:t>
            </a:r>
            <a:r>
              <a:rPr lang="en-US" sz="2400" dirty="0"/>
              <a:t/>
            </a:r>
            <a:br>
              <a:rPr lang="en-US" sz="2400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542" y="868050"/>
            <a:ext cx="8479009" cy="5075551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Describe </a:t>
            </a:r>
            <a:r>
              <a:rPr lang="en-US" u="sng" dirty="0"/>
              <a:t>biodiversity</a:t>
            </a:r>
            <a:r>
              <a:rPr lang="en-US" dirty="0"/>
              <a:t> </a:t>
            </a:r>
            <a:r>
              <a:rPr lang="en-US" dirty="0" smtClean="0"/>
              <a:t>– </a:t>
            </a:r>
          </a:p>
          <a:p>
            <a:pPr lvl="1"/>
            <a:r>
              <a:rPr lang="en-US" sz="2200" dirty="0" smtClean="0"/>
              <a:t>All of the genetically based variation of organisms in the biosphere</a:t>
            </a:r>
            <a:endParaRPr lang="en-US" sz="2200" dirty="0"/>
          </a:p>
          <a:p>
            <a:pPr lvl="0"/>
            <a:r>
              <a:rPr lang="en-US" sz="2400" dirty="0" smtClean="0"/>
              <a:t>What </a:t>
            </a:r>
            <a:r>
              <a:rPr lang="en-US" sz="2400" dirty="0"/>
              <a:t>are the three types of biodiversity and briefly describe each.</a:t>
            </a:r>
          </a:p>
          <a:p>
            <a:pPr lvl="2"/>
            <a:r>
              <a:rPr lang="en-US" dirty="0" smtClean="0"/>
              <a:t>Ecosystem Diversity</a:t>
            </a:r>
            <a:r>
              <a:rPr lang="en-US" dirty="0"/>
              <a:t> </a:t>
            </a:r>
            <a:r>
              <a:rPr lang="en-US" dirty="0" smtClean="0"/>
              <a:t>- </a:t>
            </a:r>
          </a:p>
          <a:p>
            <a:pPr lvl="3"/>
            <a:r>
              <a:rPr lang="en-US" dirty="0" smtClean="0"/>
              <a:t>Variety of habitats and communities in the biosphere</a:t>
            </a:r>
          </a:p>
          <a:p>
            <a:pPr lvl="2"/>
            <a:r>
              <a:rPr lang="en-US" dirty="0" smtClean="0"/>
              <a:t>Species Diversity</a:t>
            </a:r>
          </a:p>
          <a:p>
            <a:pPr lvl="3"/>
            <a:r>
              <a:rPr lang="en-US" dirty="0" smtClean="0"/>
              <a:t>Number of different species in an area</a:t>
            </a:r>
          </a:p>
          <a:p>
            <a:pPr lvl="2"/>
            <a:r>
              <a:rPr lang="en-US" dirty="0" smtClean="0"/>
              <a:t>Genetic Diversity</a:t>
            </a:r>
          </a:p>
          <a:p>
            <a:pPr lvl="3"/>
            <a:r>
              <a:rPr lang="en-US" dirty="0" smtClean="0"/>
              <a:t>Different forms of genes carried in a population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939166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dirty="0"/>
              <a:t>Why is biodiversity important</a:t>
            </a:r>
            <a:r>
              <a:rPr lang="en-US" dirty="0" smtClean="0"/>
              <a:t>?</a:t>
            </a:r>
          </a:p>
          <a:p>
            <a:pPr lvl="1"/>
            <a:r>
              <a:rPr lang="en-US" dirty="0" smtClean="0"/>
              <a:t>Biodiversity’s </a:t>
            </a:r>
            <a:r>
              <a:rPr lang="en-US" dirty="0"/>
              <a:t>benefits to society include </a:t>
            </a:r>
            <a:r>
              <a:rPr lang="en-US" b="1" dirty="0" smtClean="0"/>
              <a:t>contributions to medicine and agriculture</a:t>
            </a:r>
            <a:r>
              <a:rPr lang="en-US" dirty="0" smtClean="0"/>
              <a:t> </a:t>
            </a:r>
            <a:r>
              <a:rPr lang="en-US" dirty="0"/>
              <a:t>and the provisions of </a:t>
            </a:r>
            <a:r>
              <a:rPr lang="en-US" b="1" dirty="0" smtClean="0"/>
              <a:t>ecosystem goods and services.</a:t>
            </a:r>
            <a:endParaRPr lang="en-US" dirty="0"/>
          </a:p>
          <a:p>
            <a:r>
              <a:rPr lang="en-US" dirty="0"/>
              <a:t> What are 5 major threats to biodiversity?</a:t>
            </a:r>
          </a:p>
          <a:p>
            <a:pPr lvl="1"/>
            <a:r>
              <a:rPr lang="en-US" sz="2400" dirty="0" smtClean="0"/>
              <a:t>Altered habitats</a:t>
            </a:r>
          </a:p>
          <a:p>
            <a:pPr lvl="1"/>
            <a:r>
              <a:rPr lang="en-US" sz="2400" dirty="0" smtClean="0"/>
              <a:t>Hunting and demand for wildlife products</a:t>
            </a:r>
          </a:p>
          <a:p>
            <a:pPr lvl="1"/>
            <a:r>
              <a:rPr lang="en-US" sz="2400" dirty="0" smtClean="0"/>
              <a:t>Introduced species (invasive species)</a:t>
            </a:r>
          </a:p>
          <a:p>
            <a:pPr lvl="1"/>
            <a:r>
              <a:rPr lang="en-US" sz="2400" dirty="0" smtClean="0"/>
              <a:t>Pollution</a:t>
            </a:r>
          </a:p>
          <a:p>
            <a:pPr lvl="1"/>
            <a:r>
              <a:rPr lang="en-US" sz="2400" dirty="0" smtClean="0"/>
              <a:t>Climate change</a:t>
            </a:r>
            <a:endParaRPr 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93096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Describe </a:t>
            </a:r>
            <a:r>
              <a:rPr lang="en-US" u="sng" dirty="0"/>
              <a:t>habitat </a:t>
            </a:r>
            <a:r>
              <a:rPr lang="en-US" u="sng" dirty="0" smtClean="0"/>
              <a:t>fragmentation</a:t>
            </a:r>
            <a:r>
              <a:rPr lang="en-US" dirty="0" smtClean="0"/>
              <a:t> – </a:t>
            </a:r>
          </a:p>
          <a:p>
            <a:pPr lvl="0"/>
            <a:r>
              <a:rPr lang="en-US" dirty="0" smtClean="0"/>
              <a:t>Splitting of habitats into pieces or “islands”</a:t>
            </a:r>
            <a:r>
              <a:rPr lang="en-US" dirty="0"/>
              <a:t> </a:t>
            </a:r>
            <a:endParaRPr lang="en-US" dirty="0" smtClean="0"/>
          </a:p>
          <a:p>
            <a:pPr lvl="0"/>
            <a:r>
              <a:rPr lang="en-US" sz="2400" dirty="0" smtClean="0"/>
              <a:t>Why </a:t>
            </a:r>
            <a:r>
              <a:rPr lang="en-US" sz="2400" dirty="0"/>
              <a:t>is habitat fragmentation a problem for species</a:t>
            </a:r>
            <a:r>
              <a:rPr lang="en-US" sz="2400" dirty="0" smtClean="0"/>
              <a:t>?</a:t>
            </a:r>
          </a:p>
          <a:p>
            <a:pPr lvl="1"/>
            <a:r>
              <a:rPr lang="en-US" dirty="0" smtClean="0"/>
              <a:t>Makes species more vulnerable to disturbance or local extinction (extirpation) 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661206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What are some ways to conserve biodiversity</a:t>
            </a:r>
            <a:r>
              <a:rPr lang="en-US" dirty="0" smtClean="0"/>
              <a:t>?</a:t>
            </a:r>
          </a:p>
          <a:p>
            <a:pPr lvl="1"/>
            <a:r>
              <a:rPr lang="en-US" dirty="0" smtClean="0"/>
              <a:t>Protect individual species</a:t>
            </a:r>
          </a:p>
          <a:p>
            <a:pPr lvl="1"/>
            <a:r>
              <a:rPr lang="en-US" dirty="0" smtClean="0"/>
              <a:t>Preserve habitats and ecosystems</a:t>
            </a:r>
          </a:p>
          <a:p>
            <a:pPr lvl="1"/>
            <a:r>
              <a:rPr lang="en-US" dirty="0" smtClean="0"/>
              <a:t>Provide human benefit for conservation efforts</a:t>
            </a:r>
            <a:endParaRPr lang="en-US" dirty="0"/>
          </a:p>
          <a:p>
            <a:pPr lvl="0"/>
            <a:r>
              <a:rPr lang="en-US" dirty="0"/>
              <a:t>Describe an </a:t>
            </a:r>
            <a:r>
              <a:rPr lang="en-US" u="sng" dirty="0"/>
              <a:t>ecological hotspot</a:t>
            </a:r>
            <a:r>
              <a:rPr lang="en-US" dirty="0"/>
              <a:t> </a:t>
            </a:r>
            <a:r>
              <a:rPr lang="en-US" dirty="0" smtClean="0"/>
              <a:t>–</a:t>
            </a:r>
          </a:p>
          <a:p>
            <a:pPr lvl="1"/>
            <a:r>
              <a:rPr lang="en-US" dirty="0" smtClean="0"/>
              <a:t>Place where significant numbers of species and habitats are in danger of extinction</a:t>
            </a:r>
          </a:p>
          <a:p>
            <a:pPr lvl="1"/>
            <a:r>
              <a:rPr lang="en-US" dirty="0" smtClean="0"/>
              <a:t>Places with high amounts of biodiversity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780948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33894"/>
            <a:ext cx="8042276" cy="1424040"/>
          </a:xfrm>
        </p:spPr>
        <p:txBody>
          <a:bodyPr/>
          <a:lstStyle/>
          <a:p>
            <a:r>
              <a:rPr lang="en-US" sz="4500" u="sng" dirty="0"/>
              <a:t>Section 6.4 – Meeting Ecological </a:t>
            </a:r>
            <a:r>
              <a:rPr lang="en-US" sz="4500" u="sng" dirty="0" smtClean="0"/>
              <a:t>Challenges</a:t>
            </a:r>
            <a:endParaRPr lang="en-US" sz="4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3999" cy="5257799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dirty="0" smtClean="0"/>
              <a:t>What </a:t>
            </a:r>
            <a:r>
              <a:rPr lang="en-US" dirty="0"/>
              <a:t>is an </a:t>
            </a:r>
            <a:r>
              <a:rPr lang="en-US" u="sng" dirty="0"/>
              <a:t>ecological footprint</a:t>
            </a:r>
            <a:r>
              <a:rPr lang="en-US" dirty="0"/>
              <a:t>? </a:t>
            </a:r>
            <a:endParaRPr lang="en-US" dirty="0" smtClean="0"/>
          </a:p>
          <a:p>
            <a:pPr lvl="1"/>
            <a:r>
              <a:rPr lang="en-US" dirty="0" smtClean="0"/>
              <a:t>Amount of land  / water needed to provide resources for an individual or population and needed to make the wastes generated harmless</a:t>
            </a:r>
          </a:p>
          <a:p>
            <a:pPr lvl="0"/>
            <a:r>
              <a:rPr lang="en-US" sz="2400" dirty="0" smtClean="0"/>
              <a:t>Look </a:t>
            </a:r>
            <a:r>
              <a:rPr lang="en-US" sz="2400" dirty="0"/>
              <a:t>at </a:t>
            </a:r>
            <a:r>
              <a:rPr lang="en-US" sz="2400" b="1" dirty="0"/>
              <a:t>Figure 6-23</a:t>
            </a:r>
            <a:r>
              <a:rPr lang="en-US" sz="2400" dirty="0"/>
              <a:t> and answer the following questions</a:t>
            </a:r>
            <a:r>
              <a:rPr lang="en-US" sz="2400" dirty="0" smtClean="0"/>
              <a:t>:</a:t>
            </a:r>
            <a:endParaRPr lang="en-US" dirty="0"/>
          </a:p>
          <a:p>
            <a:pPr lvl="2"/>
            <a:r>
              <a:rPr lang="en-US" dirty="0"/>
              <a:t>What countries have the largest footprint</a:t>
            </a:r>
            <a:r>
              <a:rPr lang="en-US" dirty="0" smtClean="0"/>
              <a:t>?</a:t>
            </a:r>
          </a:p>
          <a:p>
            <a:pPr lvl="3"/>
            <a:r>
              <a:rPr lang="en-US" dirty="0" smtClean="0"/>
              <a:t>US, European nations, Japan</a:t>
            </a:r>
            <a:endParaRPr lang="en-US" dirty="0"/>
          </a:p>
          <a:p>
            <a:pPr lvl="2"/>
            <a:r>
              <a:rPr lang="en-US" dirty="0"/>
              <a:t>Where did we say that we could expect rapid growth of populations in the future</a:t>
            </a:r>
            <a:r>
              <a:rPr lang="en-US" dirty="0" smtClean="0"/>
              <a:t>?</a:t>
            </a:r>
          </a:p>
          <a:p>
            <a:pPr lvl="3"/>
            <a:r>
              <a:rPr lang="en-US" dirty="0" smtClean="0"/>
              <a:t>Africa</a:t>
            </a:r>
            <a:endParaRPr lang="en-US" dirty="0"/>
          </a:p>
          <a:p>
            <a:pPr lvl="2"/>
            <a:r>
              <a:rPr lang="en-US" dirty="0"/>
              <a:t>What is the footprint like of those nations?  </a:t>
            </a:r>
            <a:endParaRPr lang="en-US" dirty="0" smtClean="0"/>
          </a:p>
          <a:p>
            <a:pPr lvl="3"/>
            <a:r>
              <a:rPr lang="en-US" dirty="0" smtClean="0"/>
              <a:t>Small</a:t>
            </a:r>
            <a:endParaRPr lang="en-US" dirty="0"/>
          </a:p>
          <a:p>
            <a:pPr lvl="2"/>
            <a:r>
              <a:rPr lang="en-US" dirty="0"/>
              <a:t>What will happen as those nations grow and industrialize to their footprints?  What will happen to the ecosystems around those nations</a:t>
            </a:r>
            <a:r>
              <a:rPr lang="en-US" dirty="0" smtClean="0"/>
              <a:t>?</a:t>
            </a:r>
          </a:p>
          <a:p>
            <a:pPr lvl="3"/>
            <a:r>
              <a:rPr lang="en-US" dirty="0" smtClean="0"/>
              <a:t>Their footprints will increase and it will strain their ecosystems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959088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1186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u="sng" dirty="0"/>
              <a:t>Section 6.1 – A Changing </a:t>
            </a:r>
            <a:r>
              <a:rPr lang="en-US" u="sng" dirty="0" smtClean="0"/>
              <a:t>Landscape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1"/>
            <a:ext cx="8591551" cy="4343400"/>
          </a:xfrm>
        </p:spPr>
        <p:txBody>
          <a:bodyPr>
            <a:normAutofit/>
          </a:bodyPr>
          <a:lstStyle/>
          <a:p>
            <a:r>
              <a:rPr lang="en-US" dirty="0"/>
              <a:t> Describe how humans have affected the environment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Through agriculture, development and industry we have altered the quality of the earth (soil, atmosphere, water)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41530"/>
            <a:ext cx="3572386" cy="231646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0368" y="4221071"/>
            <a:ext cx="4930155" cy="263692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0602" y="3001710"/>
            <a:ext cx="3251628" cy="2438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9497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505" y="0"/>
            <a:ext cx="8532194" cy="6857999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What is agriculture?</a:t>
            </a:r>
          </a:p>
          <a:p>
            <a:pPr lvl="1"/>
            <a:r>
              <a:rPr lang="en-US" dirty="0"/>
              <a:t>Way in which we are able to produce food by raising plants and animals</a:t>
            </a:r>
          </a:p>
          <a:p>
            <a:pPr lvl="0"/>
            <a:r>
              <a:rPr lang="en-US" dirty="0"/>
              <a:t>Describe </a:t>
            </a:r>
            <a:r>
              <a:rPr lang="en-US" u="sng" dirty="0"/>
              <a:t>monoculture</a:t>
            </a:r>
            <a:r>
              <a:rPr lang="en-US" dirty="0"/>
              <a:t> – </a:t>
            </a:r>
          </a:p>
          <a:p>
            <a:pPr lvl="1"/>
            <a:r>
              <a:rPr lang="en-US" dirty="0"/>
              <a:t>Planting one crop on large areas of cleared land</a:t>
            </a:r>
          </a:p>
          <a:p>
            <a:pPr lvl="1"/>
            <a:r>
              <a:rPr lang="en-US" sz="2400" u="sng" dirty="0"/>
              <a:t>Monoculture Benefits</a:t>
            </a:r>
            <a:r>
              <a:rPr lang="en-US" sz="2400" dirty="0" smtClean="0"/>
              <a:t>:</a:t>
            </a:r>
          </a:p>
          <a:p>
            <a:pPr lvl="2"/>
            <a:r>
              <a:rPr lang="en-US" dirty="0" smtClean="0"/>
              <a:t>Efficient way of producing food for 7 billion people</a:t>
            </a:r>
            <a:endParaRPr lang="en-US" dirty="0"/>
          </a:p>
          <a:p>
            <a:pPr lvl="1"/>
            <a:r>
              <a:rPr lang="en-US" sz="2400" u="sng" dirty="0"/>
              <a:t>Monoculture Negatives</a:t>
            </a:r>
            <a:r>
              <a:rPr lang="en-US" sz="2400" dirty="0" smtClean="0"/>
              <a:t>:</a:t>
            </a:r>
          </a:p>
          <a:p>
            <a:pPr lvl="2"/>
            <a:r>
              <a:rPr lang="en-US" dirty="0" smtClean="0"/>
              <a:t>Takes away natural habitats</a:t>
            </a:r>
          </a:p>
          <a:p>
            <a:pPr lvl="2"/>
            <a:r>
              <a:rPr lang="en-US" dirty="0" smtClean="0"/>
              <a:t>Takes fresh water and uses soil nutrients</a:t>
            </a:r>
          </a:p>
          <a:p>
            <a:pPr lvl="2"/>
            <a:r>
              <a:rPr lang="en-US" dirty="0" smtClean="0"/>
              <a:t>Fertilizers can pollute water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2254" y="4537126"/>
            <a:ext cx="4641746" cy="2320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240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60444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Development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501587"/>
            <a:ext cx="8591551" cy="4499069"/>
          </a:xfrm>
        </p:spPr>
        <p:txBody>
          <a:bodyPr/>
          <a:lstStyle/>
          <a:p>
            <a:r>
              <a:rPr lang="en-US" dirty="0" smtClean="0"/>
              <a:t>As a country industrializes people tend to move to cities</a:t>
            </a:r>
          </a:p>
          <a:p>
            <a:r>
              <a:rPr lang="en-US" dirty="0" smtClean="0"/>
              <a:t>These dense areas produce a lot of wastes that need to be dealt with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720" y="4233630"/>
            <a:ext cx="3954529" cy="262436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6007" y="2235200"/>
            <a:ext cx="3416300" cy="23749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29090" y="3671905"/>
            <a:ext cx="4814910" cy="3186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4286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71990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Industrial Growth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390" y="830450"/>
            <a:ext cx="8042276" cy="4343400"/>
          </a:xfrm>
        </p:spPr>
        <p:txBody>
          <a:bodyPr/>
          <a:lstStyle/>
          <a:p>
            <a:r>
              <a:rPr lang="en-US" dirty="0" smtClean="0"/>
              <a:t>To run the industries that power our economy we need electricity</a:t>
            </a:r>
          </a:p>
          <a:p>
            <a:r>
              <a:rPr lang="en-US" dirty="0" smtClean="0"/>
              <a:t>Electricity in the US is produced by burning fossil fuels (coal, oil, natural gas)</a:t>
            </a:r>
          </a:p>
          <a:p>
            <a:r>
              <a:rPr lang="en-US" dirty="0" smtClean="0"/>
              <a:t>These release emissions that cause climate change and other environmental problems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9404" y="4189440"/>
            <a:ext cx="3971072" cy="2668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3920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6871" y="0"/>
            <a:ext cx="8042276" cy="4343400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What is an </a:t>
            </a:r>
            <a:r>
              <a:rPr lang="en-US" u="sng" dirty="0"/>
              <a:t>Ecosystem Service</a:t>
            </a:r>
            <a:r>
              <a:rPr lang="en-US" dirty="0" smtClean="0"/>
              <a:t>?</a:t>
            </a:r>
          </a:p>
          <a:p>
            <a:pPr lvl="0"/>
            <a:r>
              <a:rPr lang="en-US" dirty="0" smtClean="0"/>
              <a:t>Benefits that are provided by the ecosystem for free.</a:t>
            </a:r>
          </a:p>
          <a:p>
            <a:pPr lvl="0"/>
            <a:r>
              <a:rPr lang="en-US" dirty="0" smtClean="0"/>
              <a:t>Things like breathable air, water filtration, fertile soil, pollination</a:t>
            </a:r>
          </a:p>
          <a:p>
            <a:pPr lvl="0"/>
            <a:r>
              <a:rPr lang="en-US" dirty="0" smtClean="0"/>
              <a:t>We can damage these and then they come at a cost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8463" y="3201346"/>
            <a:ext cx="4830903" cy="3656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4507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Ecosystem Services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are some ecosystem services (Or benefits) that the atmosphere provides for us</a:t>
            </a:r>
            <a:r>
              <a:rPr lang="en-US" dirty="0" smtClean="0"/>
              <a:t>?</a:t>
            </a:r>
          </a:p>
          <a:p>
            <a:pPr lvl="1"/>
            <a:r>
              <a:rPr lang="en-US" dirty="0" smtClean="0"/>
              <a:t>Breathable air</a:t>
            </a:r>
          </a:p>
          <a:p>
            <a:pPr lvl="1"/>
            <a:r>
              <a:rPr lang="en-US" dirty="0" smtClean="0"/>
              <a:t>Drinkable water</a:t>
            </a:r>
          </a:p>
          <a:p>
            <a:pPr lvl="1"/>
            <a:r>
              <a:rPr lang="en-US" dirty="0" smtClean="0"/>
              <a:t>Pollination</a:t>
            </a:r>
            <a:endParaRPr lang="en-US" dirty="0" smtClean="0"/>
          </a:p>
          <a:p>
            <a:pPr lvl="1"/>
            <a:r>
              <a:rPr lang="en-US" dirty="0" smtClean="0"/>
              <a:t>Filtering of pollutants</a:t>
            </a:r>
          </a:p>
          <a:p>
            <a:pPr lvl="1"/>
            <a:r>
              <a:rPr lang="en-US" dirty="0" smtClean="0"/>
              <a:t>Moderation of climate</a:t>
            </a:r>
          </a:p>
          <a:p>
            <a:pPr lvl="1"/>
            <a:r>
              <a:rPr lang="en-US" dirty="0" smtClean="0"/>
              <a:t>Energy</a:t>
            </a:r>
            <a:endParaRPr lang="en-US" dirty="0"/>
          </a:p>
          <a:p>
            <a:pPr lvl="1"/>
            <a:endParaRPr 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08682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eeze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Breeze">
      <a:maj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Breeze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879</Words>
  <Application>Microsoft Macintosh PowerPoint</Application>
  <PresentationFormat>On-screen Show (4:3)</PresentationFormat>
  <Paragraphs>192</Paragraphs>
  <Slides>35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Breeze</vt:lpstr>
      <vt:lpstr>CH 6 – Humans in the Biosphere</vt:lpstr>
      <vt:lpstr>Directions to the end of the MP</vt:lpstr>
      <vt:lpstr>1/8 and 1/9</vt:lpstr>
      <vt:lpstr>Section 6.1 – A Changing Landscape</vt:lpstr>
      <vt:lpstr>PowerPoint Presentation</vt:lpstr>
      <vt:lpstr>Development</vt:lpstr>
      <vt:lpstr>Industrial Growth</vt:lpstr>
      <vt:lpstr>PowerPoint Presentation</vt:lpstr>
      <vt:lpstr>Ecosystem Services</vt:lpstr>
      <vt:lpstr>PowerPoint Presentation</vt:lpstr>
      <vt:lpstr>Sustainable Development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Section 6.3 – Biodiversity </vt:lpstr>
      <vt:lpstr>PowerPoint Presentation</vt:lpstr>
      <vt:lpstr>PowerPoint Presentation</vt:lpstr>
      <vt:lpstr>PowerPoint Presentation</vt:lpstr>
      <vt:lpstr>Section 6.4 – Meeting Ecological Challenges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dhakim</dc:creator>
  <cp:lastModifiedBy>dhakim</cp:lastModifiedBy>
  <cp:revision>8</cp:revision>
  <dcterms:created xsi:type="dcterms:W3CDTF">2014-01-09T15:01:24Z</dcterms:created>
  <dcterms:modified xsi:type="dcterms:W3CDTF">2014-01-09T15:13:56Z</dcterms:modified>
</cp:coreProperties>
</file>